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1" r:id="rId5"/>
    <p:sldId id="262" r:id="rId6"/>
    <p:sldId id="259" r:id="rId7"/>
    <p:sldId id="263" r:id="rId8"/>
    <p:sldId id="260"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02" y="-15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C4B822CC-0C49-409D-9750-6F1D90CF0433}" type="datetimeFigureOut">
              <a:rPr lang="en-US" smtClean="0"/>
              <a:pPr/>
              <a:t>4/20/2012</a:t>
            </a:fld>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5D9A10F4-A7A3-49EF-A182-27E86E91825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4B822CC-0C49-409D-9750-6F1D90CF0433}" type="datetimeFigureOut">
              <a:rPr lang="en-US" smtClean="0"/>
              <a:pPr/>
              <a:t>4/20/2012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D9A10F4-A7A3-49EF-A182-27E86E91825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C4B822CC-0C49-409D-9750-6F1D90CF0433}" type="datetimeFigureOut">
              <a:rPr lang="en-US" smtClean="0"/>
              <a:pPr/>
              <a:t>4/20/2012</a:t>
            </a:fld>
            <a:endParaRPr lang="en-US"/>
          </a:p>
        </p:txBody>
      </p:sp>
      <p:sp>
        <p:nvSpPr>
          <p:cNvPr id="5" name="Footer Placeholder 4"/>
          <p:cNvSpPr>
            <a:spLocks noGrp="1"/>
          </p:cNvSpPr>
          <p:nvPr>
            <p:ph type="ftr" sz="quarter" idx="11"/>
          </p:nvPr>
        </p:nvSpPr>
        <p:spPr>
          <a:xfrm>
            <a:off x="457200" y="6556248"/>
            <a:ext cx="3657600" cy="228600"/>
          </a:xfrm>
        </p:spPr>
        <p:txBody>
          <a:bodyPr/>
          <a:lstStyle>
            <a:extLst/>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5D9A10F4-A7A3-49EF-A182-27E86E91825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4B822CC-0C49-409D-9750-6F1D90CF0433}" type="datetimeFigureOut">
              <a:rPr lang="en-US" smtClean="0"/>
              <a:pPr/>
              <a:t>4/20/2012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D9A10F4-A7A3-49EF-A182-27E86E91825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C4B822CC-0C49-409D-9750-6F1D90CF0433}" type="datetimeFigureOut">
              <a:rPr lang="en-US" smtClean="0"/>
              <a:pPr/>
              <a:t>4/20/2012</a:t>
            </a:fld>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extLst/>
          </a:lstStyle>
          <a:p>
            <a:fld id="{5D9A10F4-A7A3-49EF-A182-27E86E91825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4B822CC-0C49-409D-9750-6F1D90CF0433}" type="datetimeFigureOut">
              <a:rPr lang="en-US" smtClean="0"/>
              <a:pPr/>
              <a:t>4/20/2012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D9A10F4-A7A3-49EF-A182-27E86E91825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4B822CC-0C49-409D-9750-6F1D90CF0433}" type="datetimeFigureOut">
              <a:rPr lang="en-US" smtClean="0"/>
              <a:pPr/>
              <a:t>4/20/2012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5D9A10F4-A7A3-49EF-A182-27E86E91825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C4B822CC-0C49-409D-9750-6F1D90CF0433}" type="datetimeFigureOut">
              <a:rPr lang="en-US" smtClean="0"/>
              <a:pPr/>
              <a:t>4/20/2012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5D9A10F4-A7A3-49EF-A182-27E86E91825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C4B822CC-0C49-409D-9750-6F1D90CF0433}" type="datetimeFigureOut">
              <a:rPr lang="en-US" smtClean="0"/>
              <a:pPr/>
              <a:t>4/20/2012</a:t>
            </a:fld>
            <a:endParaRPr lang="en-US"/>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en-US"/>
          </a:p>
        </p:txBody>
      </p:sp>
      <p:sp>
        <p:nvSpPr>
          <p:cNvPr id="4" name="Slide Number Placeholder 3"/>
          <p:cNvSpPr>
            <a:spLocks noGrp="1"/>
          </p:cNvSpPr>
          <p:nvPr>
            <p:ph type="sldNum" sz="quarter" idx="12"/>
          </p:nvPr>
        </p:nvSpPr>
        <p:spPr/>
        <p:txBody>
          <a:bodyPr/>
          <a:lstStyle>
            <a:extLst/>
          </a:lstStyle>
          <a:p>
            <a:fld id="{5D9A10F4-A7A3-49EF-A182-27E86E91825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4B822CC-0C49-409D-9750-6F1D90CF0433}" type="datetimeFigureOut">
              <a:rPr lang="en-US" smtClean="0"/>
              <a:pPr/>
              <a:t>4/20/2012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D9A10F4-A7A3-49EF-A182-27E86E91825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C4B822CC-0C49-409D-9750-6F1D90CF0433}" type="datetimeFigureOut">
              <a:rPr lang="en-US" smtClean="0"/>
              <a:pPr/>
              <a:t>4/20/2012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D9A10F4-A7A3-49EF-A182-27E86E91825E}" type="slidenum">
              <a:rPr lang="en-US" smtClean="0"/>
              <a:pPr/>
              <a:t>‹#›</a:t>
            </a:fld>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C4B822CC-0C49-409D-9750-6F1D90CF0433}" type="datetimeFigureOut">
              <a:rPr lang="en-US" smtClean="0"/>
              <a:pPr/>
              <a:t>4/20/2012</a:t>
            </a:fld>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5D9A10F4-A7A3-49EF-A182-27E86E91825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youtube.com/watch?v=lhk4KcpIkMQ" TargetMode="External"/><Relationship Id="rId7"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hyperlink" Target="https://www.youtube.com/watch?v=6xZIy3GE9Qg" TargetMode="External"/><Relationship Id="rId4" Type="http://schemas.openxmlformats.org/officeDocument/2006/relationships/hyperlink" Target="https://www.youtube.com/watch?v=EMNrtOcZ6XQ"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2.wav"/><Relationship Id="rId1" Type="http://schemas.openxmlformats.org/officeDocument/2006/relationships/slideLayout" Target="../slideLayouts/slideLayout9.xml"/><Relationship Id="rId4" Type="http://schemas.openxmlformats.org/officeDocument/2006/relationships/image" Target="../media/image5.gif"/></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2.wav"/><Relationship Id="rId1" Type="http://schemas.openxmlformats.org/officeDocument/2006/relationships/slideLayout" Target="../slideLayouts/slideLayout5.xml"/><Relationship Id="rId4" Type="http://schemas.openxmlformats.org/officeDocument/2006/relationships/image" Target="../media/image7.gif"/></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2.wav"/><Relationship Id="rId1" Type="http://schemas.openxmlformats.org/officeDocument/2006/relationships/slideLayout" Target="../slideLayouts/slideLayout9.xml"/><Relationship Id="rId4" Type="http://schemas.openxmlformats.org/officeDocument/2006/relationships/image" Target="../media/image9.gif"/></Relationships>
</file>

<file path=ppt/slides/_rels/slide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audio" Target="../media/audio3.wav"/><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2.wav"/><Relationship Id="rId1" Type="http://schemas.openxmlformats.org/officeDocument/2006/relationships/slideLayout" Target="../slideLayouts/slideLayout4.xml"/><Relationship Id="rId4" Type="http://schemas.openxmlformats.org/officeDocument/2006/relationships/image" Target="../media/image12.gif"/></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2.wav"/><Relationship Id="rId1" Type="http://schemas.openxmlformats.org/officeDocument/2006/relationships/slideLayout" Target="../slideLayouts/slideLayout9.xml"/><Relationship Id="rId4" Type="http://schemas.openxmlformats.org/officeDocument/2006/relationships/image" Target="../media/image14.gif"/></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2.wav"/><Relationship Id="rId1" Type="http://schemas.openxmlformats.org/officeDocument/2006/relationships/slideLayout" Target="../slideLayouts/slideLayout9.xml"/><Relationship Id="rId5" Type="http://schemas.openxmlformats.org/officeDocument/2006/relationships/image" Target="../media/image17.gif"/><Relationship Id="rId4" Type="http://schemas.openxmlformats.org/officeDocument/2006/relationships/image" Target="../media/image16.gif"/></Relationships>
</file>

<file path=ppt/slides/_rels/slide9.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audio" Target="../media/audio4.wav"/><Relationship Id="rId1" Type="http://schemas.openxmlformats.org/officeDocument/2006/relationships/slideLayout" Target="../slideLayouts/slideLayout7.xml"/><Relationship Id="rId4" Type="http://schemas.openxmlformats.org/officeDocument/2006/relationships/image" Target="../media/image1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209800"/>
            <a:ext cx="3352800" cy="886968"/>
          </a:xfrm>
        </p:spPr>
        <p:txBody>
          <a:bodyPr/>
          <a:lstStyle/>
          <a:p>
            <a:r>
              <a:rPr lang="en-US" sz="8000" dirty="0" smtClean="0"/>
              <a:t>JAMES</a:t>
            </a:r>
            <a:r>
              <a:rPr lang="en-US" sz="9600" dirty="0" smtClean="0"/>
              <a:t> WATT</a:t>
            </a:r>
            <a:endParaRPr lang="en-US" sz="9600" dirty="0"/>
          </a:p>
        </p:txBody>
      </p:sp>
      <p:sp>
        <p:nvSpPr>
          <p:cNvPr id="3" name="Subtitle 2"/>
          <p:cNvSpPr>
            <a:spLocks noGrp="1"/>
          </p:cNvSpPr>
          <p:nvPr>
            <p:ph type="subTitle" idx="1"/>
          </p:nvPr>
        </p:nvSpPr>
        <p:spPr>
          <a:xfrm>
            <a:off x="-1066800" y="5867400"/>
            <a:ext cx="228600" cy="152400"/>
          </a:xfrm>
        </p:spPr>
        <p:txBody>
          <a:bodyPr>
            <a:normAutofit fontScale="55000" lnSpcReduction="20000"/>
          </a:bodyPr>
          <a:lstStyle/>
          <a:p>
            <a:endParaRPr lang="en-US" dirty="0"/>
          </a:p>
        </p:txBody>
      </p:sp>
      <p:sp>
        <p:nvSpPr>
          <p:cNvPr id="4" name="Rectangle 3"/>
          <p:cNvSpPr/>
          <p:nvPr/>
        </p:nvSpPr>
        <p:spPr>
          <a:xfrm>
            <a:off x="4114800" y="5867400"/>
            <a:ext cx="4572000" cy="646331"/>
          </a:xfrm>
          <a:prstGeom prst="rect">
            <a:avLst/>
          </a:prstGeom>
        </p:spPr>
        <p:txBody>
          <a:bodyPr>
            <a:spAutoFit/>
          </a:bodyPr>
          <a:lstStyle/>
          <a:p>
            <a:r>
              <a:rPr lang="en-US" dirty="0" smtClean="0"/>
              <a:t>https://</a:t>
            </a:r>
            <a:r>
              <a:rPr lang="en-US" dirty="0" smtClean="0">
                <a:hlinkClick r:id="rId3"/>
              </a:rPr>
              <a:t>www.youtube.com/watch?v=lhk4KcpIkMQ</a:t>
            </a:r>
            <a:endParaRPr lang="en-US" dirty="0"/>
          </a:p>
        </p:txBody>
      </p:sp>
      <p:sp>
        <p:nvSpPr>
          <p:cNvPr id="5" name="Rectangle 4"/>
          <p:cNvSpPr/>
          <p:nvPr/>
        </p:nvSpPr>
        <p:spPr>
          <a:xfrm>
            <a:off x="4038600" y="5257800"/>
            <a:ext cx="4572000" cy="646331"/>
          </a:xfrm>
          <a:prstGeom prst="rect">
            <a:avLst/>
          </a:prstGeom>
        </p:spPr>
        <p:txBody>
          <a:bodyPr>
            <a:spAutoFit/>
          </a:bodyPr>
          <a:lstStyle/>
          <a:p>
            <a:r>
              <a:rPr lang="en-US" dirty="0" smtClean="0"/>
              <a:t>https://</a:t>
            </a:r>
            <a:r>
              <a:rPr lang="en-US" dirty="0" smtClean="0">
                <a:hlinkClick r:id="rId4"/>
              </a:rPr>
              <a:t>www.youtube.com/watch?v=EMNrtOcZ6XQ</a:t>
            </a:r>
            <a:endParaRPr lang="en-US" dirty="0"/>
          </a:p>
        </p:txBody>
      </p:sp>
      <p:sp>
        <p:nvSpPr>
          <p:cNvPr id="6" name="Rectangle 5"/>
          <p:cNvSpPr/>
          <p:nvPr/>
        </p:nvSpPr>
        <p:spPr>
          <a:xfrm>
            <a:off x="4038600" y="4648200"/>
            <a:ext cx="4572000" cy="646331"/>
          </a:xfrm>
          <a:prstGeom prst="rect">
            <a:avLst/>
          </a:prstGeom>
        </p:spPr>
        <p:txBody>
          <a:bodyPr>
            <a:spAutoFit/>
          </a:bodyPr>
          <a:lstStyle/>
          <a:p>
            <a:r>
              <a:rPr lang="en-US" dirty="0" smtClean="0"/>
              <a:t>https://</a:t>
            </a:r>
            <a:r>
              <a:rPr lang="en-US" dirty="0" smtClean="0">
                <a:hlinkClick r:id="rId5"/>
              </a:rPr>
              <a:t>www.youtube.com/watch?v=6xZIy3GE9Qg</a:t>
            </a:r>
            <a:endParaRPr lang="en-US" dirty="0"/>
          </a:p>
        </p:txBody>
      </p:sp>
      <p:pic>
        <p:nvPicPr>
          <p:cNvPr id="1026" name="Picture 2"/>
          <p:cNvPicPr>
            <a:picLocks noChangeAspect="1" noChangeArrowheads="1"/>
          </p:cNvPicPr>
          <p:nvPr/>
        </p:nvPicPr>
        <p:blipFill>
          <a:blip r:embed="rId6" cstate="print"/>
          <a:srcRect/>
          <a:stretch>
            <a:fillRect/>
          </a:stretch>
        </p:blipFill>
        <p:spPr bwMode="auto">
          <a:xfrm>
            <a:off x="5410200" y="381000"/>
            <a:ext cx="3200400" cy="384048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7" name="Picture 3"/>
          <p:cNvPicPr>
            <a:picLocks noChangeAspect="1" noChangeArrowheads="1"/>
          </p:cNvPicPr>
          <p:nvPr/>
        </p:nvPicPr>
        <p:blipFill>
          <a:blip r:embed="rId7" cstate="print"/>
          <a:srcRect/>
          <a:stretch>
            <a:fillRect/>
          </a:stretch>
        </p:blipFill>
        <p:spPr bwMode="auto">
          <a:xfrm>
            <a:off x="381000" y="3352800"/>
            <a:ext cx="3034990" cy="27051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slow">
    <p:newsflash/>
    <p:sndAc>
      <p:stSnd>
        <p:snd r:embed="rId2" name="drumroll.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JAMES WATT: Improver -- not inventor -- of the steam engine</a:t>
            </a:r>
            <a:endParaRPr lang="en-US" dirty="0"/>
          </a:p>
        </p:txBody>
      </p:sp>
      <p:sp>
        <p:nvSpPr>
          <p:cNvPr id="4" name="Text Placeholder 3"/>
          <p:cNvSpPr>
            <a:spLocks noGrp="1"/>
          </p:cNvSpPr>
          <p:nvPr>
            <p:ph type="body" sz="half" idx="2"/>
          </p:nvPr>
        </p:nvSpPr>
        <p:spPr>
          <a:xfrm>
            <a:off x="2895600" y="5410200"/>
            <a:ext cx="5334000" cy="1295400"/>
          </a:xfrm>
        </p:spPr>
        <p:txBody>
          <a:bodyPr>
            <a:noAutofit/>
          </a:bodyPr>
          <a:lstStyle/>
          <a:p>
            <a:r>
              <a:rPr lang="en-US" sz="2800" b="1" dirty="0" smtClean="0"/>
              <a:t>Born: </a:t>
            </a:r>
            <a:r>
              <a:rPr lang="en-US" sz="2800" dirty="0" smtClean="0"/>
              <a:t>19 January 1736</a:t>
            </a:r>
          </a:p>
          <a:p>
            <a:r>
              <a:rPr lang="en-US" sz="2800" b="1" dirty="0" smtClean="0"/>
              <a:t>Died: </a:t>
            </a:r>
            <a:r>
              <a:rPr lang="en-US" sz="2800" dirty="0" smtClean="0"/>
              <a:t>19 August 1819</a:t>
            </a:r>
          </a:p>
          <a:p>
            <a:r>
              <a:rPr lang="en-US" sz="2800" b="1" dirty="0" smtClean="0"/>
              <a:t>Birthplace: </a:t>
            </a:r>
            <a:r>
              <a:rPr lang="en-US" sz="2800" dirty="0" smtClean="0"/>
              <a:t>Greenock, Scotland</a:t>
            </a:r>
          </a:p>
        </p:txBody>
      </p:sp>
      <p:pic>
        <p:nvPicPr>
          <p:cNvPr id="1026" name="Picture 2"/>
          <p:cNvPicPr>
            <a:picLocks noGrp="1" noChangeAspect="1" noChangeArrowheads="1"/>
          </p:cNvPicPr>
          <p:nvPr>
            <p:ph type="pic" idx="1"/>
          </p:nvPr>
        </p:nvPicPr>
        <p:blipFill>
          <a:blip r:embed="rId3" cstate="print"/>
          <a:srcRect l="15980" r="15980"/>
          <a:stretch>
            <a:fillRect/>
          </a:stretch>
        </p:blipFill>
        <p:spPr bwMode="auto">
          <a:prstGeom prst="rect">
            <a:avLst/>
          </a:prstGeom>
          <a:noFill/>
          <a:ln w="9525">
            <a:noFill/>
            <a:miter lim="800000"/>
            <a:headEnd/>
            <a:tailEnd/>
          </a:ln>
        </p:spPr>
      </p:pic>
      <p:pic>
        <p:nvPicPr>
          <p:cNvPr id="4098" name="Picture 2" descr="C:\Documents and Settings\mfuchs\Local Settings\Temporary Internet Files\Content.IE5\URMWNTSP\MM900336531[1].gif"/>
          <p:cNvPicPr>
            <a:picLocks noChangeAspect="1" noChangeArrowheads="1" noCrop="1"/>
          </p:cNvPicPr>
          <p:nvPr/>
        </p:nvPicPr>
        <p:blipFill>
          <a:blip r:embed="rId4" cstate="print"/>
          <a:srcRect/>
          <a:stretch>
            <a:fillRect/>
          </a:stretch>
        </p:blipFill>
        <p:spPr bwMode="auto">
          <a:xfrm>
            <a:off x="7391400" y="3886200"/>
            <a:ext cx="1176338" cy="1527712"/>
          </a:xfrm>
          <a:prstGeom prst="rect">
            <a:avLst/>
          </a:prstGeom>
          <a:noFill/>
        </p:spPr>
      </p:pic>
      <p:pic>
        <p:nvPicPr>
          <p:cNvPr id="4099" name="Picture 3" descr="C:\Documents and Settings\mfuchs\Local Settings\Temporary Internet Files\Content.IE5\URMWNTSP\MM900336531[1].gif"/>
          <p:cNvPicPr>
            <a:picLocks noChangeAspect="1" noChangeArrowheads="1" noCrop="1"/>
          </p:cNvPicPr>
          <p:nvPr/>
        </p:nvPicPr>
        <p:blipFill>
          <a:blip r:embed="rId4" cstate="print"/>
          <a:srcRect/>
          <a:stretch>
            <a:fillRect/>
          </a:stretch>
        </p:blipFill>
        <p:spPr bwMode="auto">
          <a:xfrm>
            <a:off x="5648325" y="3810000"/>
            <a:ext cx="733425" cy="952500"/>
          </a:xfrm>
          <a:prstGeom prst="rect">
            <a:avLst/>
          </a:prstGeom>
          <a:noFill/>
        </p:spPr>
      </p:pic>
      <p:pic>
        <p:nvPicPr>
          <p:cNvPr id="4101" name="Picture 5" descr="C:\Documents and Settings\mfuchs\Local Settings\Temporary Internet Files\Content.IE5\URMWNTSP\MM900336531[1].gif"/>
          <p:cNvPicPr>
            <a:picLocks noChangeAspect="1" noChangeArrowheads="1" noCrop="1"/>
          </p:cNvPicPr>
          <p:nvPr/>
        </p:nvPicPr>
        <p:blipFill>
          <a:blip r:embed="rId4" cstate="print"/>
          <a:srcRect/>
          <a:stretch>
            <a:fillRect/>
          </a:stretch>
        </p:blipFill>
        <p:spPr bwMode="auto">
          <a:xfrm>
            <a:off x="6553200" y="3276600"/>
            <a:ext cx="883777" cy="1147762"/>
          </a:xfrm>
          <a:prstGeom prst="rect">
            <a:avLst/>
          </a:prstGeom>
          <a:noFill/>
        </p:spPr>
      </p:pic>
    </p:spTree>
  </p:cSld>
  <p:clrMapOvr>
    <a:masterClrMapping/>
  </p:clrMapOvr>
  <p:transition spd="slow">
    <p:comb dir="vert"/>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James watt </a:t>
            </a:r>
            <a:endParaRPr lang="en-US" dirty="0"/>
          </a:p>
        </p:txBody>
      </p:sp>
      <p:sp>
        <p:nvSpPr>
          <p:cNvPr id="3" name="Text Placeholder 2"/>
          <p:cNvSpPr>
            <a:spLocks noGrp="1"/>
          </p:cNvSpPr>
          <p:nvPr>
            <p:ph type="body" idx="1"/>
          </p:nvPr>
        </p:nvSpPr>
        <p:spPr>
          <a:xfrm>
            <a:off x="-5715000" y="5334000"/>
            <a:ext cx="3581400" cy="609600"/>
          </a:xfrm>
        </p:spPr>
        <p:txBody>
          <a:bodyPr>
            <a:noAutofit/>
          </a:bodyPr>
          <a:lstStyle/>
          <a:p>
            <a:endParaRPr lang="en-US" sz="1200" dirty="0"/>
          </a:p>
        </p:txBody>
      </p:sp>
      <p:sp>
        <p:nvSpPr>
          <p:cNvPr id="5" name="Text Placeholder 4"/>
          <p:cNvSpPr>
            <a:spLocks noGrp="1"/>
          </p:cNvSpPr>
          <p:nvPr>
            <p:ph type="body" sz="half" idx="3"/>
          </p:nvPr>
        </p:nvSpPr>
        <p:spPr>
          <a:xfrm>
            <a:off x="4419600" y="609600"/>
            <a:ext cx="3520440" cy="457200"/>
          </a:xfrm>
        </p:spPr>
        <p:txBody>
          <a:bodyPr/>
          <a:lstStyle/>
          <a:p>
            <a:r>
              <a:rPr lang="en-US" dirty="0" smtClean="0"/>
              <a:t>James watt working</a:t>
            </a:r>
            <a:endParaRPr lang="en-US" dirty="0"/>
          </a:p>
        </p:txBody>
      </p:sp>
      <p:sp>
        <p:nvSpPr>
          <p:cNvPr id="4" name="Content Placeholder 3"/>
          <p:cNvSpPr>
            <a:spLocks noGrp="1"/>
          </p:cNvSpPr>
          <p:nvPr>
            <p:ph sz="quarter" idx="2"/>
          </p:nvPr>
        </p:nvSpPr>
        <p:spPr/>
        <p:txBody>
          <a:bodyPr>
            <a:normAutofit/>
          </a:bodyPr>
          <a:lstStyle/>
          <a:p>
            <a:r>
              <a:rPr lang="en-US" dirty="0" smtClean="0"/>
              <a:t>Crude steam engines were used before Watt's time, but they burned large amounts of coal and produced little power. Their </a:t>
            </a:r>
            <a:r>
              <a:rPr lang="en-US" i="1" dirty="0" smtClean="0"/>
              <a:t>reciprocating</a:t>
            </a:r>
            <a:r>
              <a:rPr lang="en-US" dirty="0" smtClean="0"/>
              <a:t> motion restricted their use to operating pumps. </a:t>
            </a:r>
          </a:p>
        </p:txBody>
      </p:sp>
      <p:pic>
        <p:nvPicPr>
          <p:cNvPr id="1026" name="Picture 2"/>
          <p:cNvPicPr>
            <a:picLocks noGrp="1" noChangeAspect="1" noChangeArrowheads="1"/>
          </p:cNvPicPr>
          <p:nvPr>
            <p:ph sz="quarter" idx="4"/>
          </p:nvPr>
        </p:nvPicPr>
        <p:blipFill>
          <a:blip r:embed="rId3" cstate="print"/>
          <a:srcRect/>
          <a:stretch>
            <a:fillRect/>
          </a:stretch>
        </p:blipFill>
        <p:spPr bwMode="auto">
          <a:xfrm>
            <a:off x="4114800" y="1447800"/>
            <a:ext cx="3886200" cy="3886200"/>
          </a:xfrm>
          <a:prstGeom prst="rect">
            <a:avLst/>
          </a:prstGeom>
          <a:noFill/>
          <a:ln w="9525">
            <a:noFill/>
            <a:miter lim="800000"/>
            <a:headEnd/>
            <a:tailEnd/>
          </a:ln>
        </p:spPr>
      </p:pic>
      <p:pic>
        <p:nvPicPr>
          <p:cNvPr id="7170" name="Picture 2" descr="C:\Documents and Settings\mfuchs\Local Settings\Temporary Internet Files\Content.IE5\URMWNTSP\MM900395714[1].gif"/>
          <p:cNvPicPr>
            <a:picLocks noChangeAspect="1" noChangeArrowheads="1" noCrop="1"/>
          </p:cNvPicPr>
          <p:nvPr/>
        </p:nvPicPr>
        <p:blipFill>
          <a:blip r:embed="rId4" cstate="print"/>
          <a:srcRect/>
          <a:stretch>
            <a:fillRect/>
          </a:stretch>
        </p:blipFill>
        <p:spPr bwMode="auto">
          <a:xfrm>
            <a:off x="609600" y="5257800"/>
            <a:ext cx="1371600" cy="1371600"/>
          </a:xfrm>
          <a:prstGeom prst="rect">
            <a:avLst/>
          </a:prstGeom>
          <a:noFill/>
        </p:spPr>
      </p:pic>
    </p:spTree>
  </p:cSld>
  <p:clrMapOvr>
    <a:masterClrMapping/>
  </p:clrMapOvr>
  <p:transition spd="slow">
    <p:randomBar dir="vert"/>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0" y="3352800"/>
            <a:ext cx="3429000" cy="2057400"/>
          </a:xfrm>
        </p:spPr>
        <p:txBody>
          <a:bodyPr>
            <a:normAutofit fontScale="90000"/>
          </a:bodyPr>
          <a:lstStyle/>
          <a:p>
            <a:r>
              <a:rPr lang="en-US" dirty="0" smtClean="0"/>
              <a:t>Watt made steam engines more efficient by inventing the </a:t>
            </a:r>
            <a:r>
              <a:rPr lang="en-US" i="1" dirty="0" smtClean="0"/>
              <a:t>separate condenser.</a:t>
            </a:r>
            <a:r>
              <a:rPr lang="en-US" dirty="0" smtClean="0"/>
              <a:t> This device changed steam back into water by cooling. </a:t>
            </a:r>
            <a:br>
              <a:rPr lang="en-US" dirty="0" smtClean="0"/>
            </a:br>
            <a:endParaRPr lang="en-US" dirty="0"/>
          </a:p>
        </p:txBody>
      </p:sp>
      <p:sp>
        <p:nvSpPr>
          <p:cNvPr id="3" name="Text Placeholder 2"/>
          <p:cNvSpPr>
            <a:spLocks noGrp="1"/>
          </p:cNvSpPr>
          <p:nvPr>
            <p:ph type="body" sz="half" idx="2"/>
          </p:nvPr>
        </p:nvSpPr>
        <p:spPr>
          <a:xfrm>
            <a:off x="10058400" y="3276600"/>
            <a:ext cx="3429000" cy="1920240"/>
          </a:xfrm>
        </p:spPr>
        <p:txBody>
          <a:bodyPr/>
          <a:lstStyle/>
          <a:p>
            <a:endParaRPr lang="en-US" dirty="0"/>
          </a:p>
        </p:txBody>
      </p:sp>
      <p:pic>
        <p:nvPicPr>
          <p:cNvPr id="1026" name="Picture 2"/>
          <p:cNvPicPr>
            <a:picLocks noGrp="1" noChangeAspect="1" noChangeArrowheads="1"/>
          </p:cNvPicPr>
          <p:nvPr>
            <p:ph type="pic" idx="1"/>
          </p:nvPr>
        </p:nvPicPr>
        <p:blipFill>
          <a:blip r:embed="rId3" cstate="print"/>
          <a:srcRect l="7276" r="7276"/>
          <a:stretch>
            <a:fillRect/>
          </a:stretch>
        </p:blipFill>
        <p:spPr bwMode="auto">
          <a:xfrm>
            <a:off x="990600" y="1295400"/>
            <a:ext cx="3555965" cy="3683398"/>
          </a:xfrm>
          <a:prstGeom prst="rect">
            <a:avLst/>
          </a:prstGeom>
          <a:noFill/>
          <a:ln w="9525">
            <a:noFill/>
            <a:miter lim="800000"/>
            <a:headEnd/>
            <a:tailEnd/>
          </a:ln>
        </p:spPr>
      </p:pic>
      <p:pic>
        <p:nvPicPr>
          <p:cNvPr id="8196" name="Picture 4" descr="C:\Documents and Settings\mfuchs\Local Settings\Temporary Internet Files\Content.IE5\IICLK5E4\MM900354480[1].gif"/>
          <p:cNvPicPr>
            <a:picLocks noChangeAspect="1" noChangeArrowheads="1" noCrop="1"/>
          </p:cNvPicPr>
          <p:nvPr/>
        </p:nvPicPr>
        <p:blipFill>
          <a:blip r:embed="rId4" cstate="print"/>
          <a:srcRect/>
          <a:stretch>
            <a:fillRect/>
          </a:stretch>
        </p:blipFill>
        <p:spPr bwMode="auto">
          <a:xfrm>
            <a:off x="6172200" y="4953000"/>
            <a:ext cx="1857375" cy="1657350"/>
          </a:xfrm>
          <a:prstGeom prst="rect">
            <a:avLst/>
          </a:prstGeom>
          <a:noFill/>
        </p:spPr>
      </p:pic>
    </p:spTree>
  </p:cSld>
  <p:clrMapOvr>
    <a:masterClrMapping/>
  </p:clrMapOvr>
  <p:transition spd="slow">
    <p:comb/>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14400"/>
            <a:ext cx="6255488" cy="1362075"/>
          </a:xfrm>
        </p:spPr>
        <p:txBody>
          <a:bodyPr>
            <a:normAutofit fontScale="90000"/>
          </a:bodyPr>
          <a:lstStyle/>
          <a:p>
            <a:r>
              <a:rPr lang="en-US" dirty="0" smtClean="0"/>
              <a:t>Watt's later improvements made possible the wide application of steam engines, contributing much to the growth of modern industry.</a:t>
            </a:r>
            <a:endParaRPr lang="en-US" dirty="0"/>
          </a:p>
        </p:txBody>
      </p:sp>
      <p:sp>
        <p:nvSpPr>
          <p:cNvPr id="3" name="Text Placeholder 2"/>
          <p:cNvSpPr>
            <a:spLocks noGrp="1"/>
          </p:cNvSpPr>
          <p:nvPr>
            <p:ph type="body" idx="1"/>
          </p:nvPr>
        </p:nvSpPr>
        <p:spPr>
          <a:xfrm>
            <a:off x="838200" y="-743507"/>
            <a:ext cx="6255488" cy="743507"/>
          </a:xfrm>
        </p:spPr>
        <p:txBody>
          <a:bodyPr/>
          <a:lstStyle/>
          <a:p>
            <a:endParaRPr lang="en-US" dirty="0"/>
          </a:p>
        </p:txBody>
      </p:sp>
      <p:pic>
        <p:nvPicPr>
          <p:cNvPr id="1027" name="Picture 3" descr="C:\Documents and Settings\mfuchs\Local Settings\Temporary Internet Files\Content.IE5\IICLK5E4\MM900303301[1].gif"/>
          <p:cNvPicPr>
            <a:picLocks noChangeAspect="1" noChangeArrowheads="1" noCrop="1"/>
          </p:cNvPicPr>
          <p:nvPr/>
        </p:nvPicPr>
        <p:blipFill>
          <a:blip r:embed="rId3" cstate="print"/>
          <a:srcRect/>
          <a:stretch>
            <a:fillRect/>
          </a:stretch>
        </p:blipFill>
        <p:spPr bwMode="auto">
          <a:xfrm>
            <a:off x="533400" y="4953000"/>
            <a:ext cx="1143000" cy="1290484"/>
          </a:xfrm>
          <a:prstGeom prst="rect">
            <a:avLst/>
          </a:prstGeom>
          <a:noFill/>
        </p:spPr>
      </p:pic>
    </p:spTree>
  </p:cSld>
  <p:clrMapOvr>
    <a:masterClrMapping/>
  </p:clrMapOvr>
  <p:transition spd="slow">
    <p:pull dir="r"/>
    <p:sndAc>
      <p:stSnd>
        <p:snd r:embed="rId2" name="explode.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5600" y="152400"/>
            <a:ext cx="3200400" cy="1143000"/>
          </a:xfrm>
        </p:spPr>
        <p:txBody>
          <a:bodyPr>
            <a:normAutofit/>
          </a:bodyPr>
          <a:lstStyle/>
          <a:p>
            <a:r>
              <a:rPr lang="en-US" dirty="0" smtClean="0"/>
              <a:t>WATTS  LIFE</a:t>
            </a:r>
            <a:endParaRPr lang="en-US" dirty="0"/>
          </a:p>
        </p:txBody>
      </p:sp>
      <p:sp>
        <p:nvSpPr>
          <p:cNvPr id="3" name="Content Placeholder 2"/>
          <p:cNvSpPr>
            <a:spLocks noGrp="1"/>
          </p:cNvSpPr>
          <p:nvPr>
            <p:ph sz="half" idx="1"/>
          </p:nvPr>
        </p:nvSpPr>
        <p:spPr>
          <a:xfrm>
            <a:off x="533400" y="1752600"/>
            <a:ext cx="3520440" cy="4525963"/>
          </a:xfrm>
        </p:spPr>
        <p:txBody>
          <a:bodyPr>
            <a:normAutofit fontScale="77500" lnSpcReduction="20000"/>
          </a:bodyPr>
          <a:lstStyle/>
          <a:p>
            <a:r>
              <a:rPr lang="en-US" dirty="0" smtClean="0"/>
              <a:t>Watt was born on Jan. 19, 1736, in Greenock, Scotland. He was the son of a shopkeeper and carpenter. When Watt was 18, he went to Glasgow and then to London to learn the trade of a mathematical instrument maker. In 1757, Watt became instrument maker at the University of Glasgow.</a:t>
            </a:r>
          </a:p>
        </p:txBody>
      </p:sp>
      <p:sp>
        <p:nvSpPr>
          <p:cNvPr id="4" name="Content Placeholder 3"/>
          <p:cNvSpPr>
            <a:spLocks noGrp="1"/>
          </p:cNvSpPr>
          <p:nvPr>
            <p:ph sz="half" idx="2"/>
          </p:nvPr>
        </p:nvSpPr>
        <p:spPr>
          <a:xfrm>
            <a:off x="9906000" y="1295400"/>
            <a:ext cx="3520440" cy="4525963"/>
          </a:xfrm>
        </p:spPr>
        <p:txBody>
          <a:bodyPr>
            <a:normAutofit fontScale="77500" lnSpcReduction="20000"/>
          </a:bodyPr>
          <a:lstStyle/>
          <a:p>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4038600" y="1600200"/>
            <a:ext cx="3886200" cy="3886200"/>
          </a:xfrm>
          <a:prstGeom prst="rect">
            <a:avLst/>
          </a:prstGeom>
          <a:noFill/>
          <a:ln w="9525">
            <a:noFill/>
            <a:miter lim="800000"/>
            <a:headEnd/>
            <a:tailEnd/>
          </a:ln>
        </p:spPr>
      </p:pic>
      <p:pic>
        <p:nvPicPr>
          <p:cNvPr id="3074" name="Picture 2" descr="C:\Documents and Settings\mfuchs\Local Settings\Temporary Internet Files\Content.IE5\TSTR9W73\MM900284127[1].gif"/>
          <p:cNvPicPr>
            <a:picLocks noChangeAspect="1" noChangeArrowheads="1" noCrop="1"/>
          </p:cNvPicPr>
          <p:nvPr/>
        </p:nvPicPr>
        <p:blipFill>
          <a:blip r:embed="rId4" cstate="print"/>
          <a:srcRect/>
          <a:stretch>
            <a:fillRect/>
          </a:stretch>
        </p:blipFill>
        <p:spPr bwMode="auto">
          <a:xfrm>
            <a:off x="381000" y="304800"/>
            <a:ext cx="952500" cy="910478"/>
          </a:xfrm>
          <a:prstGeom prst="rect">
            <a:avLst/>
          </a:prstGeom>
          <a:noFill/>
        </p:spPr>
      </p:pic>
    </p:spTree>
  </p:cSld>
  <p:clrMapOvr>
    <a:masterClrMapping/>
  </p:clrMapOvr>
  <p:transition spd="slow">
    <p:wheel spokes="2"/>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57800" y="4343400"/>
            <a:ext cx="3429000" cy="2057400"/>
          </a:xfrm>
        </p:spPr>
        <p:txBody>
          <a:bodyPr>
            <a:noAutofit/>
          </a:bodyPr>
          <a:lstStyle/>
          <a:p>
            <a:r>
              <a:rPr lang="en-US" sz="2000" dirty="0" smtClean="0"/>
              <a:t>In 1763, Watt received a model of a </a:t>
            </a:r>
            <a:r>
              <a:rPr lang="en-US" sz="2000" dirty="0" err="1" smtClean="0"/>
              <a:t>Newcomen</a:t>
            </a:r>
            <a:r>
              <a:rPr lang="en-US" sz="2000" dirty="0" smtClean="0"/>
              <a:t> </a:t>
            </a:r>
            <a:r>
              <a:rPr lang="en-US" sz="2000" i="1" dirty="0" smtClean="0"/>
              <a:t>atmospheric</a:t>
            </a:r>
            <a:r>
              <a:rPr lang="en-US" sz="2000" dirty="0" smtClean="0"/>
              <a:t> steam engine to repair. Although he made it work, Watt was not satisfied with the way it operated and set about to improve it. He obtained advice from students and professors at the university and discovered the principle of the separate condenser. Watt patented his discovery in 1769.</a:t>
            </a:r>
            <a:br>
              <a:rPr lang="en-US" sz="2000" dirty="0" smtClean="0"/>
            </a:br>
            <a:endParaRPr lang="en-US" sz="2000" dirty="0"/>
          </a:p>
        </p:txBody>
      </p:sp>
      <p:sp>
        <p:nvSpPr>
          <p:cNvPr id="3" name="Text Placeholder 2"/>
          <p:cNvSpPr>
            <a:spLocks noGrp="1"/>
          </p:cNvSpPr>
          <p:nvPr>
            <p:ph type="body" sz="half" idx="2"/>
          </p:nvPr>
        </p:nvSpPr>
        <p:spPr>
          <a:xfrm>
            <a:off x="10134600" y="4267200"/>
            <a:ext cx="3429000" cy="1920240"/>
          </a:xfrm>
        </p:spPr>
        <p:txBody>
          <a:bodyPr/>
          <a:lstStyle/>
          <a:p>
            <a:endParaRPr lang="en-US" dirty="0"/>
          </a:p>
        </p:txBody>
      </p:sp>
      <p:pic>
        <p:nvPicPr>
          <p:cNvPr id="2050" name="Picture 2"/>
          <p:cNvPicPr>
            <a:picLocks noGrp="1" noChangeAspect="1" noChangeArrowheads="1"/>
          </p:cNvPicPr>
          <p:nvPr>
            <p:ph type="pic" idx="1"/>
          </p:nvPr>
        </p:nvPicPr>
        <p:blipFill>
          <a:blip r:embed="rId3" cstate="print"/>
          <a:srcRect l="1189" r="1189"/>
          <a:stretch>
            <a:fillRect/>
          </a:stretch>
        </p:blipFill>
        <p:spPr bwMode="auto">
          <a:prstGeom prst="rect">
            <a:avLst/>
          </a:prstGeom>
          <a:noFill/>
          <a:ln w="9525">
            <a:noFill/>
            <a:miter lim="800000"/>
            <a:headEnd/>
            <a:tailEnd/>
          </a:ln>
        </p:spPr>
      </p:pic>
      <p:pic>
        <p:nvPicPr>
          <p:cNvPr id="9218" name="Picture 2" descr="C:\Documents and Settings\mfuchs\Local Settings\Temporary Internet Files\Content.IE5\TSTR9W73\MM900296876[1].gif"/>
          <p:cNvPicPr>
            <a:picLocks noChangeAspect="1" noChangeArrowheads="1"/>
          </p:cNvPicPr>
          <p:nvPr/>
        </p:nvPicPr>
        <p:blipFill>
          <a:blip r:embed="rId4" cstate="print"/>
          <a:srcRect/>
          <a:stretch>
            <a:fillRect/>
          </a:stretch>
        </p:blipFill>
        <p:spPr bwMode="auto">
          <a:xfrm>
            <a:off x="381000" y="5802392"/>
            <a:ext cx="1919287" cy="1055608"/>
          </a:xfrm>
          <a:prstGeom prst="rect">
            <a:avLst/>
          </a:prstGeom>
          <a:noFill/>
        </p:spPr>
      </p:pic>
      <p:pic>
        <p:nvPicPr>
          <p:cNvPr id="9219" name="Picture 3" descr="C:\Documents and Settings\mfuchs\Local Settings\Temporary Internet Files\Content.IE5\TSTR9W73\MM900296876[1].gif"/>
          <p:cNvPicPr>
            <a:picLocks noChangeAspect="1" noChangeArrowheads="1"/>
          </p:cNvPicPr>
          <p:nvPr/>
        </p:nvPicPr>
        <p:blipFill>
          <a:blip r:embed="rId4" cstate="print"/>
          <a:srcRect/>
          <a:stretch>
            <a:fillRect/>
          </a:stretch>
        </p:blipFill>
        <p:spPr bwMode="auto">
          <a:xfrm>
            <a:off x="3962400" y="5912406"/>
            <a:ext cx="1719262" cy="945594"/>
          </a:xfrm>
          <a:prstGeom prst="rect">
            <a:avLst/>
          </a:prstGeom>
          <a:noFill/>
        </p:spPr>
      </p:pic>
      <p:pic>
        <p:nvPicPr>
          <p:cNvPr id="9220" name="Picture 4" descr="C:\Documents and Settings\mfuchs\Local Settings\Temporary Internet Files\Content.IE5\TSTR9W73\MM900296876[1].gif"/>
          <p:cNvPicPr>
            <a:picLocks noChangeAspect="1" noChangeArrowheads="1"/>
          </p:cNvPicPr>
          <p:nvPr/>
        </p:nvPicPr>
        <p:blipFill>
          <a:blip r:embed="rId4" cstate="print"/>
          <a:srcRect/>
          <a:stretch>
            <a:fillRect/>
          </a:stretch>
        </p:blipFill>
        <p:spPr bwMode="auto">
          <a:xfrm>
            <a:off x="7238999" y="5867400"/>
            <a:ext cx="1801091" cy="990600"/>
          </a:xfrm>
          <a:prstGeom prst="rect">
            <a:avLst/>
          </a:prstGeom>
          <a:noFill/>
        </p:spPr>
      </p:pic>
    </p:spTree>
  </p:cSld>
  <p:clrMapOvr>
    <a:masterClrMapping/>
  </p:clrMapOvr>
  <p:transition spd="slow">
    <p:strips dir="ld"/>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0" y="4800600"/>
            <a:ext cx="3429000" cy="2057400"/>
          </a:xfrm>
        </p:spPr>
        <p:txBody>
          <a:bodyPr>
            <a:noAutofit/>
          </a:bodyPr>
          <a:lstStyle/>
          <a:p>
            <a:r>
              <a:rPr lang="en-US" sz="2000" dirty="0" smtClean="0"/>
              <a:t>Inventor: James Watt </a:t>
            </a:r>
            <a:br>
              <a:rPr lang="en-US" sz="2000" dirty="0" smtClean="0"/>
            </a:br>
            <a:r>
              <a:rPr lang="en-US" sz="2000" dirty="0" smtClean="0"/>
              <a:t>Criteria; First practical,Entrepreneur</a:t>
            </a:r>
            <a:br>
              <a:rPr lang="en-US" sz="2000" dirty="0" smtClean="0"/>
            </a:br>
            <a:r>
              <a:rPr lang="en-US" sz="2000" dirty="0" smtClean="0"/>
              <a:t> Birth: January 19, 1736, in Greenock, Scotland Death: August 19, 1819 in Heathfield, England Nationality: Scottish Invention: steam engine improvements in 1769 </a:t>
            </a:r>
            <a:br>
              <a:rPr lang="en-US" sz="2000" dirty="0" smtClean="0"/>
            </a:br>
            <a:r>
              <a:rPr lang="en-US" sz="2000" dirty="0" smtClean="0"/>
              <a:t>Function: noun / steam engine Definition: An engine that converts the heat energy of pressurized steam into mechanical energy, especially one in which steam drives a piston in a closed cylinder.</a:t>
            </a:r>
            <a:br>
              <a:rPr lang="en-US" sz="2000" dirty="0" smtClean="0"/>
            </a:br>
            <a:endParaRPr lang="en-US" sz="2000" dirty="0"/>
          </a:p>
        </p:txBody>
      </p:sp>
      <p:sp>
        <p:nvSpPr>
          <p:cNvPr id="3" name="Text Placeholder 2"/>
          <p:cNvSpPr>
            <a:spLocks noGrp="1"/>
          </p:cNvSpPr>
          <p:nvPr>
            <p:ph type="body" sz="half" idx="2"/>
          </p:nvPr>
        </p:nvSpPr>
        <p:spPr>
          <a:xfrm>
            <a:off x="838200" y="1524000"/>
            <a:ext cx="3581400" cy="3124200"/>
          </a:xfrm>
        </p:spPr>
        <p:txBody>
          <a:bodyPr>
            <a:normAutofit/>
          </a:bodyPr>
          <a:lstStyle/>
          <a:p>
            <a:r>
              <a:rPr lang="en-US" b="1" dirty="0" smtClean="0"/>
              <a:t>AT A GLANCE:</a:t>
            </a:r>
            <a:br>
              <a:rPr lang="en-US" b="1" dirty="0" smtClean="0"/>
            </a:br>
            <a:endParaRPr lang="en-US" dirty="0">
              <a:solidFill>
                <a:schemeClr val="bg1"/>
              </a:solidFill>
            </a:endParaRPr>
          </a:p>
        </p:txBody>
      </p:sp>
      <p:pic>
        <p:nvPicPr>
          <p:cNvPr id="3074" name="Picture 2"/>
          <p:cNvPicPr>
            <a:picLocks noChangeAspect="1" noChangeArrowheads="1"/>
          </p:cNvPicPr>
          <p:nvPr/>
        </p:nvPicPr>
        <p:blipFill>
          <a:blip r:embed="rId3" cstate="print"/>
          <a:srcRect/>
          <a:stretch>
            <a:fillRect/>
          </a:stretch>
        </p:blipFill>
        <p:spPr bwMode="auto">
          <a:xfrm>
            <a:off x="381000" y="1371600"/>
            <a:ext cx="4746992" cy="3733800"/>
          </a:xfrm>
          <a:prstGeom prst="rect">
            <a:avLst/>
          </a:prstGeom>
          <a:noFill/>
          <a:ln w="9525">
            <a:noFill/>
            <a:miter lim="800000"/>
            <a:headEnd/>
            <a:tailEnd/>
          </a:ln>
        </p:spPr>
      </p:pic>
      <p:pic>
        <p:nvPicPr>
          <p:cNvPr id="6146" name="Picture 2" descr="C:\Documents and Settings\mfuchs\Local Settings\Temporary Internet Files\Content.IE5\IICLK5E4\MM900365218[1].gif"/>
          <p:cNvPicPr>
            <a:picLocks noChangeAspect="1" noChangeArrowheads="1" noCrop="1"/>
          </p:cNvPicPr>
          <p:nvPr/>
        </p:nvPicPr>
        <p:blipFill>
          <a:blip r:embed="rId4" cstate="print"/>
          <a:srcRect/>
          <a:stretch>
            <a:fillRect/>
          </a:stretch>
        </p:blipFill>
        <p:spPr bwMode="auto">
          <a:xfrm>
            <a:off x="0" y="0"/>
            <a:ext cx="1028700" cy="1028700"/>
          </a:xfrm>
          <a:prstGeom prst="rect">
            <a:avLst/>
          </a:prstGeom>
          <a:noFill/>
        </p:spPr>
      </p:pic>
      <p:pic>
        <p:nvPicPr>
          <p:cNvPr id="6147" name="Picture 3" descr="C:\Documents and Settings\mfuchs\Local Settings\Temporary Internet Files\Content.IE5\IICLK5E4\MM900046640[1].gif"/>
          <p:cNvPicPr>
            <a:picLocks noChangeAspect="1" noChangeArrowheads="1" noCrop="1"/>
          </p:cNvPicPr>
          <p:nvPr/>
        </p:nvPicPr>
        <p:blipFill>
          <a:blip r:embed="rId5" cstate="print"/>
          <a:srcRect/>
          <a:stretch>
            <a:fillRect/>
          </a:stretch>
        </p:blipFill>
        <p:spPr bwMode="auto">
          <a:xfrm>
            <a:off x="2867025" y="5500688"/>
            <a:ext cx="1981200" cy="1028700"/>
          </a:xfrm>
          <a:prstGeom prst="rect">
            <a:avLst/>
          </a:prstGeom>
          <a:noFill/>
        </p:spPr>
      </p:pic>
    </p:spTree>
  </p:cSld>
  <p:clrMapOvr>
    <a:masterClrMapping/>
  </p:clrMapOvr>
  <p:transition spd="slow">
    <p:blinds dir="vert"/>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2600" y="1371600"/>
            <a:ext cx="4572000" cy="4247317"/>
          </a:xfrm>
          <a:prstGeom prst="rect">
            <a:avLst/>
          </a:prstGeom>
        </p:spPr>
        <p:txBody>
          <a:bodyPr>
            <a:spAutoFit/>
          </a:bodyPr>
          <a:lstStyle/>
          <a:p>
            <a:r>
              <a:rPr lang="en-US" dirty="0" smtClean="0"/>
              <a:t>James Watt's improvements in 1769 and 1784 to the steam engine converted a machine of limited use, to one of efficiency and many applications. It was the foremost energy source in the emerging Industrial Revolution, and greatly multiplied its productive capacity. Watt was a creative genius who radically transformed the world from an agricultural society into an industrial one. Through Watt’s invention of the first practical steam engine, our modern world eventually moved from a 90% rural basis to a 90% urban basis.</a:t>
            </a:r>
            <a:r>
              <a:rPr lang="en-US" i="1" dirty="0" smtClean="0"/>
              <a:t/>
            </a:r>
            <a:br>
              <a:rPr lang="en-US" i="1" dirty="0" smtClean="0"/>
            </a:br>
            <a:endParaRPr lang="en-US" dirty="0"/>
          </a:p>
        </p:txBody>
      </p:sp>
      <p:pic>
        <p:nvPicPr>
          <p:cNvPr id="5124" name="Picture 4" descr="C:\Documents and Settings\mfuchs\Local Settings\Temporary Internet Files\Content.IE5\5WOMFPHZ\MM900178122[1].gif"/>
          <p:cNvPicPr>
            <a:picLocks noChangeAspect="1" noChangeArrowheads="1" noCrop="1"/>
          </p:cNvPicPr>
          <p:nvPr/>
        </p:nvPicPr>
        <p:blipFill>
          <a:blip r:embed="rId3" cstate="print"/>
          <a:srcRect/>
          <a:stretch>
            <a:fillRect/>
          </a:stretch>
        </p:blipFill>
        <p:spPr bwMode="auto">
          <a:xfrm>
            <a:off x="6248400" y="5334000"/>
            <a:ext cx="1381125" cy="885825"/>
          </a:xfrm>
          <a:prstGeom prst="rect">
            <a:avLst/>
          </a:prstGeom>
          <a:noFill/>
        </p:spPr>
      </p:pic>
      <p:pic>
        <p:nvPicPr>
          <p:cNvPr id="5129" name="Picture 9" descr="C:\Documents and Settings\mfuchs\Local Settings\Temporary Internet Files\Content.IE5\5WOMFPHZ\MM900283760[1].gif"/>
          <p:cNvPicPr>
            <a:picLocks noChangeAspect="1" noChangeArrowheads="1" noCrop="1"/>
          </p:cNvPicPr>
          <p:nvPr/>
        </p:nvPicPr>
        <p:blipFill>
          <a:blip r:embed="rId4" cstate="print"/>
          <a:srcRect/>
          <a:stretch>
            <a:fillRect/>
          </a:stretch>
        </p:blipFill>
        <p:spPr bwMode="auto">
          <a:xfrm>
            <a:off x="0" y="0"/>
            <a:ext cx="1484923" cy="1447800"/>
          </a:xfrm>
          <a:prstGeom prst="rect">
            <a:avLst/>
          </a:prstGeom>
          <a:noFill/>
        </p:spPr>
      </p:pic>
    </p:spTree>
  </p:cSld>
  <p:clrMapOvr>
    <a:masterClrMapping/>
  </p:clrMapOvr>
  <p:transition>
    <p:checker/>
    <p:sndAc>
      <p:stSnd>
        <p:snd r:embed="rId2" name="applause.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194</TotalTime>
  <Words>344</Words>
  <Application>Microsoft Office PowerPoint</Application>
  <PresentationFormat>On-screen Show (4:3)</PresentationFormat>
  <Paragraphs>19</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Opulent</vt:lpstr>
      <vt:lpstr>JAMES WATT</vt:lpstr>
      <vt:lpstr>JAMES WATT: Improver -- not inventor -- of the steam engine</vt:lpstr>
      <vt:lpstr>James watt </vt:lpstr>
      <vt:lpstr>Watt made steam engines more efficient by inventing the separate condenser. This device changed steam back into water by cooling.  </vt:lpstr>
      <vt:lpstr>Watt's later improvements made possible the wide application of steam engines, contributing much to the growth of modern industry.</vt:lpstr>
      <vt:lpstr>WATTS  LIFE</vt:lpstr>
      <vt:lpstr>In 1763, Watt received a model of a Newcomen atmospheric steam engine to repair. Although he made it work, Watt was not satisfied with the way it operated and set about to improve it. He obtained advice from students and professors at the university and discovered the principle of the separate condenser. Watt patented his discovery in 1769. </vt:lpstr>
      <vt:lpstr>Inventor: James Watt  Criteria; First practical,Entrepreneur  Birth: January 19, 1736, in Greenock, Scotland Death: August 19, 1819 in Heathfield, England Nationality: Scottish Invention: steam engine improvements in 1769  Function: noun / steam engine Definition: An engine that converts the heat energy of pressurized steam into mechanical energy, especially one in which steam drives a piston in a closed cylinder. </vt:lpstr>
      <vt:lpstr>Slide 9</vt:lpstr>
    </vt:vector>
  </TitlesOfParts>
  <Company>St Stanislaus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JAMES WATT</dc:title>
  <dc:creator>your name</dc:creator>
  <cp:lastModifiedBy>your name</cp:lastModifiedBy>
  <cp:revision>21</cp:revision>
  <dcterms:created xsi:type="dcterms:W3CDTF">2012-03-22T14:59:05Z</dcterms:created>
  <dcterms:modified xsi:type="dcterms:W3CDTF">2012-04-20T15:08:55Z</dcterms:modified>
</cp:coreProperties>
</file>